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6" r:id="rId10"/>
    <p:sldId id="267" r:id="rId11"/>
    <p:sldId id="263" r:id="rId12"/>
    <p:sldId id="270" r:id="rId13"/>
    <p:sldId id="264" r:id="rId14"/>
    <p:sldId id="265" r:id="rId15"/>
    <p:sldId id="277" r:id="rId16"/>
    <p:sldId id="276" r:id="rId17"/>
    <p:sldId id="278" r:id="rId18"/>
    <p:sldId id="279" r:id="rId19"/>
    <p:sldId id="272" r:id="rId20"/>
    <p:sldId id="271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2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224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50BF6-9E0B-534E-9017-A7DF84F34BBA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1AA6A-0416-0748-855D-2FAF764DF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73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DB96-6AAA-8E41-A894-77DCE81DC930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BAF-56C7-9A4F-A83F-C7643FB5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1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DB96-6AAA-8E41-A894-77DCE81DC930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BAF-56C7-9A4F-A83F-C7643FB5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DB96-6AAA-8E41-A894-77DCE81DC930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BAF-56C7-9A4F-A83F-C7643FB5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DB96-6AAA-8E41-A894-77DCE81DC930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BAF-56C7-9A4F-A83F-C7643FB5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DB96-6AAA-8E41-A894-77DCE81DC930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BAF-56C7-9A4F-A83F-C7643FB5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4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DB96-6AAA-8E41-A894-77DCE81DC930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BAF-56C7-9A4F-A83F-C7643FB5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DB96-6AAA-8E41-A894-77DCE81DC930}" type="datetimeFigureOut">
              <a:rPr lang="en-US" smtClean="0"/>
              <a:t>5/21/19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BAF-56C7-9A4F-A83F-C7643FB5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5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DB96-6AAA-8E41-A894-77DCE81DC930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BAF-56C7-9A4F-A83F-C7643FB5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2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DB96-6AAA-8E41-A894-77DCE81DC930}" type="datetimeFigureOut">
              <a:rPr lang="en-US" smtClean="0"/>
              <a:t>5/21/19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BAF-56C7-9A4F-A83F-C7643FB5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9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DB96-6AAA-8E41-A894-77DCE81DC930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BAF-56C7-9A4F-A83F-C7643FB5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8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DB96-6AAA-8E41-A894-77DCE81DC930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BAF-56C7-9A4F-A83F-C7643FB5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6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8DB96-6AAA-8E41-A894-77DCE81DC930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4BAF-56C7-9A4F-A83F-C7643FB5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am01.safelinks.protection.outlook.com/?url=http%3A%2F%2FInsectlore.com&amp;data=02%7C01%7Cjsora%40schools.nyc.gov%7C6bc994162594407bfdf908d6dea9d85d%7C18492cb7ef45456185710c42e5f7ac07%7C0%7C0%7C636941218398744266&amp;sdata=887PBzomjsU8%2F4YsQZUyEtwT238Lmmym02EANFtqY2o%3D&amp;reserved=0" TargetMode="External"/><Relationship Id="rId3" Type="http://schemas.openxmlformats.org/officeDocument/2006/relationships/hyperlink" Target="https://nam01.safelinks.protection.outlook.com/?url=http%3A%2F%2FLearning.com&amp;data=02%7C01%7Cjsora%40schools.nyc.gov%7C6bc994162594407bfdf908d6dea9d85d%7C18492cb7ef45456185710c42e5f7ac07%7C0%7C0%7C636941218398744266&amp;sdata=nZCVhgJwRRiKNxGjiEzoU7l%2FB%2F0GxsuCLOu41uQ2Rrs%3D&amp;reserved=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am01.safelinks.protection.outlook.com/?url=http%3A%2F%2Fwww.sciencefun.org%2Fkidszone%2Fexperiments%2F&amp;data=02%7C01%7Cjsora%40schools.nyc.gov%7C6bc994162594407bfdf908d6dea9d85d%7C18492cb7ef45456185710c42e5f7ac07%7C0%7C0%7C636941218398754259&amp;sdata=umEFxpOYTBREsVgxPYGR%2FD88nvmjX9%2FprMo3fcwh6Fg%3D&amp;reserved=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3944" y="497895"/>
            <a:ext cx="5382768" cy="2387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Keeping Your Child</a:t>
            </a:r>
            <a:br>
              <a:rPr lang="en-US" dirty="0"/>
            </a:br>
            <a:r>
              <a:rPr lang="en-US" dirty="0"/>
              <a:t>Engaged Over the</a:t>
            </a:r>
            <a:br>
              <a:rPr lang="en-US" dirty="0"/>
            </a:br>
            <a:r>
              <a:rPr lang="en-US" dirty="0"/>
              <a:t>Summer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591" y="2973418"/>
            <a:ext cx="6675474" cy="1655762"/>
          </a:xfrm>
        </p:spPr>
        <p:txBody>
          <a:bodyPr/>
          <a:lstStyle/>
          <a:p>
            <a:r>
              <a:rPr lang="en-US" b="1" dirty="0" smtClean="0">
                <a:latin typeface="Apple Braille" charset="0"/>
                <a:ea typeface="Apple Braille" charset="0"/>
                <a:cs typeface="Apple Braille" charset="0"/>
              </a:rPr>
              <a:t>Deborah Middleton, </a:t>
            </a:r>
          </a:p>
          <a:p>
            <a:r>
              <a:rPr lang="en-US" b="1" dirty="0" smtClean="0">
                <a:latin typeface="Apple Braille" charset="0"/>
                <a:ea typeface="Apple Braille" charset="0"/>
                <a:cs typeface="Apple Braille" charset="0"/>
              </a:rPr>
              <a:t>Mei </a:t>
            </a:r>
            <a:r>
              <a:rPr lang="en-US" b="1" dirty="0" smtClean="0">
                <a:latin typeface="Apple Braille" charset="0"/>
                <a:ea typeface="Apple Braille" charset="0"/>
                <a:cs typeface="Apple Braille" charset="0"/>
              </a:rPr>
              <a:t>Chau, </a:t>
            </a:r>
            <a:r>
              <a:rPr lang="en-US" b="1" dirty="0" smtClean="0">
                <a:latin typeface="Apple Braille" charset="0"/>
                <a:ea typeface="Apple Braille" charset="0"/>
                <a:cs typeface="Apple Braille" charset="0"/>
              </a:rPr>
              <a:t>&amp; Jenny Sora </a:t>
            </a:r>
            <a:endParaRPr lang="en-US" b="1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792">
            <a:off x="769124" y="1648103"/>
            <a:ext cx="4778338" cy="372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0207">
            <a:off x="9652000" y="4205747"/>
            <a:ext cx="20320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95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Literacy Art Connection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I.E</a:t>
            </a:r>
            <a:r>
              <a:rPr lang="en-US" dirty="0"/>
              <a:t>. Three Billy Goats Gruff - Create a “problem” in the </a:t>
            </a:r>
            <a:r>
              <a:rPr lang="en-US" dirty="0" smtClean="0"/>
              <a:t>story after </a:t>
            </a:r>
            <a:r>
              <a:rPr lang="en-US" dirty="0"/>
              <a:t>the goats went over the Bridge. (Not sharing the </a:t>
            </a:r>
            <a:r>
              <a:rPr lang="en-US" dirty="0" err="1" smtClean="0"/>
              <a:t>grass,middle</a:t>
            </a:r>
            <a:r>
              <a:rPr lang="en-US" dirty="0" smtClean="0"/>
              <a:t> </a:t>
            </a:r>
            <a:r>
              <a:rPr lang="en-US" dirty="0"/>
              <a:t>goat teasing the younger one) Make puppets </a:t>
            </a:r>
            <a:r>
              <a:rPr lang="en-US" dirty="0" err="1" smtClean="0"/>
              <a:t>fromsocks</a:t>
            </a:r>
            <a:r>
              <a:rPr lang="en-US" dirty="0"/>
              <a:t>, brown paper bags or</a:t>
            </a:r>
          </a:p>
          <a:p>
            <a:r>
              <a:rPr lang="en-US" dirty="0" smtClean="0"/>
              <a:t>Write </a:t>
            </a:r>
            <a:r>
              <a:rPr lang="en-US" dirty="0"/>
              <a:t>the script for their new version and act out the story </a:t>
            </a:r>
            <a:r>
              <a:rPr lang="en-US" dirty="0" smtClean="0"/>
              <a:t>with puppets</a:t>
            </a:r>
            <a:r>
              <a:rPr lang="en-US" dirty="0"/>
              <a:t>. How did they solve the problem?</a:t>
            </a:r>
          </a:p>
          <a:p>
            <a:r>
              <a:rPr lang="en-US" dirty="0" smtClean="0"/>
              <a:t>Read </a:t>
            </a:r>
            <a:r>
              <a:rPr lang="en-US" dirty="0"/>
              <a:t>the book Odd Velvet (theme</a:t>
            </a:r>
            <a:r>
              <a:rPr lang="en-US" dirty="0" smtClean="0"/>
              <a:t>: accepting </a:t>
            </a:r>
            <a:r>
              <a:rPr lang="en-US" dirty="0"/>
              <a:t>differences</a:t>
            </a:r>
            <a:r>
              <a:rPr lang="en-US" dirty="0" smtClean="0"/>
              <a:t>) Discuss </a:t>
            </a:r>
            <a:r>
              <a:rPr lang="en-US" dirty="0"/>
              <a:t>the characters in the book and focus on their </a:t>
            </a:r>
            <a:r>
              <a:rPr lang="en-US" dirty="0" smtClean="0"/>
              <a:t>inner feelings</a:t>
            </a:r>
            <a:r>
              <a:rPr lang="en-US" dirty="0"/>
              <a:t>. Search for synonyms that describe the same feelings.</a:t>
            </a:r>
          </a:p>
          <a:p>
            <a:r>
              <a:rPr lang="en-US" dirty="0" smtClean="0"/>
              <a:t>Make </a:t>
            </a:r>
            <a:r>
              <a:rPr lang="en-US" dirty="0"/>
              <a:t>a synonym wall or area in your house of index cards</a:t>
            </a:r>
          </a:p>
        </p:txBody>
      </p:sp>
    </p:spTree>
    <p:extLst>
      <p:ext uri="{BB962C8B-B14F-4D97-AF65-F5344CB8AC3E}">
        <p14:creationId xmlns:p14="http://schemas.microsoft.com/office/powerpoint/2010/main" val="2577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268" y="443183"/>
            <a:ext cx="7023410" cy="1028777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69" y="1730623"/>
            <a:ext cx="661887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During the summer children should be aware of math around them </a:t>
            </a:r>
            <a:r>
              <a:rPr lang="en-US" dirty="0" smtClean="0"/>
              <a:t>and incorporating </a:t>
            </a:r>
            <a:r>
              <a:rPr lang="en-US" dirty="0"/>
              <a:t>math into everyday </a:t>
            </a:r>
            <a:r>
              <a:rPr lang="en-US" dirty="0" smtClean="0"/>
              <a:t>activities.</a:t>
            </a:r>
          </a:p>
          <a:p>
            <a:pPr lvl="1"/>
            <a:r>
              <a:rPr lang="en-US" b="1" dirty="0" smtClean="0"/>
              <a:t>Cooking </a:t>
            </a:r>
            <a:r>
              <a:rPr lang="en-US" b="1" dirty="0"/>
              <a:t>in the kitchen </a:t>
            </a:r>
            <a:r>
              <a:rPr lang="en-US" dirty="0"/>
              <a:t>- Use recipes as an incentive to review </a:t>
            </a:r>
            <a:r>
              <a:rPr lang="en-US" dirty="0" smtClean="0"/>
              <a:t>measuring, fractions </a:t>
            </a:r>
            <a:r>
              <a:rPr lang="en-US" dirty="0"/>
              <a:t>etc. </a:t>
            </a:r>
            <a:endParaRPr lang="en-US" dirty="0" smtClean="0"/>
          </a:p>
          <a:p>
            <a:pPr lvl="1"/>
            <a:r>
              <a:rPr lang="en-US" b="1" dirty="0" smtClean="0"/>
              <a:t>Shopping</a:t>
            </a:r>
            <a:r>
              <a:rPr lang="en-US" dirty="0" smtClean="0"/>
              <a:t> </a:t>
            </a:r>
            <a:r>
              <a:rPr lang="en-US" dirty="0"/>
              <a:t>- Children should shop with a specific amount of money, a list </a:t>
            </a:r>
            <a:r>
              <a:rPr lang="en-US" dirty="0" smtClean="0"/>
              <a:t>of groceries </a:t>
            </a:r>
            <a:r>
              <a:rPr lang="en-US" dirty="0"/>
              <a:t>and determine how much change will be given. Students can </a:t>
            </a:r>
            <a:r>
              <a:rPr lang="en-US" dirty="0" smtClean="0"/>
              <a:t>keep their </a:t>
            </a:r>
            <a:r>
              <a:rPr lang="en-US" dirty="0"/>
              <a:t>own “shopping journals” and write number sentences to reflect </a:t>
            </a:r>
            <a:r>
              <a:rPr lang="en-US" dirty="0" smtClean="0"/>
              <a:t>their shopping</a:t>
            </a:r>
            <a:r>
              <a:rPr lang="en-US" dirty="0"/>
              <a:t>. Use different strategies (place value, near doubles, make a </a:t>
            </a:r>
            <a:r>
              <a:rPr lang="en-US" dirty="0" smtClean="0"/>
              <a:t>ten, number </a:t>
            </a:r>
            <a:r>
              <a:rPr lang="en-US" dirty="0"/>
              <a:t>bond, chart, pictures) to find the answer.</a:t>
            </a:r>
          </a:p>
          <a:p>
            <a:pPr lvl="1"/>
            <a:r>
              <a:rPr lang="en-US" b="1" dirty="0" smtClean="0"/>
              <a:t>Math </a:t>
            </a:r>
            <a:r>
              <a:rPr lang="en-US" b="1" dirty="0"/>
              <a:t>Journals </a:t>
            </a:r>
            <a:r>
              <a:rPr lang="en-US" dirty="0"/>
              <a:t>- Review math concepts taught throughout the year. </a:t>
            </a:r>
            <a:r>
              <a:rPr lang="en-US" dirty="0" smtClean="0"/>
              <a:t>Math website </a:t>
            </a:r>
            <a:r>
              <a:rPr lang="en-US" dirty="0"/>
              <a:t>from NYSED will help. </a:t>
            </a:r>
            <a:r>
              <a:rPr lang="en-US" b="1" dirty="0" err="1"/>
              <a:t>EngageNY.org</a:t>
            </a:r>
            <a:endParaRPr lang="en-US" b="1" dirty="0"/>
          </a:p>
        </p:txBody>
      </p:sp>
      <p:pic>
        <p:nvPicPr>
          <p:cNvPr id="5122" name="Picture 2" descr="mage result for kids cooking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8" b="9493"/>
          <a:stretch/>
        </p:blipFill>
        <p:spPr bwMode="auto">
          <a:xfrm rot="1423768">
            <a:off x="7255365" y="2630714"/>
            <a:ext cx="4302149" cy="2699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2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81553" y="3070638"/>
            <a:ext cx="3343507" cy="705392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EngageNY.org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r="5138"/>
          <a:stretch/>
        </p:blipFill>
        <p:spPr>
          <a:xfrm>
            <a:off x="1211284" y="-1"/>
            <a:ext cx="10980716" cy="6846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57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98226" cy="1325563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Math continued...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9822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Make </a:t>
            </a:r>
            <a:r>
              <a:rPr lang="en-US" dirty="0"/>
              <a:t>flash cards to increase fluency with all the math strands. Make </a:t>
            </a:r>
            <a:r>
              <a:rPr lang="en-US" dirty="0" smtClean="0"/>
              <a:t>sure you </a:t>
            </a:r>
            <a:r>
              <a:rPr lang="en-US" dirty="0"/>
              <a:t>take them with you on your vacation!</a:t>
            </a:r>
          </a:p>
          <a:p>
            <a:r>
              <a:rPr lang="en-US" dirty="0" smtClean="0"/>
              <a:t>Look </a:t>
            </a:r>
            <a:r>
              <a:rPr lang="en-US" dirty="0"/>
              <a:t>for moments to have “math talks” while walking in the park, </a:t>
            </a:r>
            <a:r>
              <a:rPr lang="en-US" dirty="0" smtClean="0"/>
              <a:t>traveling, etc</a:t>
            </a:r>
            <a:r>
              <a:rPr lang="en-US" dirty="0"/>
              <a:t>.</a:t>
            </a:r>
          </a:p>
          <a:p>
            <a:r>
              <a:rPr lang="en-US" dirty="0" smtClean="0"/>
              <a:t>Review </a:t>
            </a:r>
            <a:r>
              <a:rPr lang="en-US" dirty="0"/>
              <a:t>Math Strategies for addition, subtraction, multiplication, and </a:t>
            </a:r>
            <a:r>
              <a:rPr lang="en-US" dirty="0" smtClean="0"/>
              <a:t>division taught </a:t>
            </a:r>
            <a:r>
              <a:rPr lang="en-US" dirty="0"/>
              <a:t>throughout the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30" y="0"/>
            <a:ext cx="547183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00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6481" cy="132556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Math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79525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EngageNY.org</a:t>
            </a:r>
            <a:r>
              <a:rPr lang="en-US" dirty="0"/>
              <a:t> is a NY State website based on the Math Common </a:t>
            </a:r>
            <a:r>
              <a:rPr lang="en-US" dirty="0" smtClean="0"/>
              <a:t>Core Standards</a:t>
            </a:r>
            <a:r>
              <a:rPr lang="en-US" dirty="0"/>
              <a:t>, and has the curriculum (with concepts) for all grades from K-5</a:t>
            </a:r>
          </a:p>
          <a:p>
            <a:r>
              <a:rPr lang="en-US" dirty="0" smtClean="0"/>
              <a:t>Make </a:t>
            </a:r>
            <a:r>
              <a:rPr lang="en-US" dirty="0"/>
              <a:t>a </a:t>
            </a:r>
            <a:r>
              <a:rPr lang="en-US" dirty="0" err="1"/>
              <a:t>Rekenrek</a:t>
            </a:r>
            <a:r>
              <a:rPr lang="en-US" dirty="0"/>
              <a:t>: ( a math tool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https://www.k-5mathteachingresources.com/how-to-make-a-</a:t>
            </a:r>
            <a:r>
              <a:rPr lang="en-US" dirty="0" err="1" smtClean="0"/>
              <a:t>rekenrek.html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Five </a:t>
            </a:r>
            <a:r>
              <a:rPr lang="en-US" dirty="0"/>
              <a:t>Frames Game http://</a:t>
            </a:r>
            <a:r>
              <a:rPr lang="en-US" dirty="0" err="1"/>
              <a:t>illuminations.nctm.org</a:t>
            </a:r>
            <a:r>
              <a:rPr lang="en-US" dirty="0"/>
              <a:t>/</a:t>
            </a:r>
            <a:r>
              <a:rPr lang="en-US" dirty="0" err="1"/>
              <a:t>Activity.aspx?id</a:t>
            </a:r>
            <a:r>
              <a:rPr lang="en-US" dirty="0"/>
              <a:t>=3564</a:t>
            </a:r>
          </a:p>
          <a:p>
            <a:r>
              <a:rPr lang="en-US" dirty="0" smtClean="0"/>
              <a:t>Ten Frames </a:t>
            </a:r>
            <a:r>
              <a:rPr lang="en-US" dirty="0"/>
              <a:t>Game http://</a:t>
            </a:r>
            <a:r>
              <a:rPr lang="en-US" dirty="0" err="1"/>
              <a:t>illuminations.nctm.org</a:t>
            </a:r>
            <a:r>
              <a:rPr lang="en-US" dirty="0"/>
              <a:t>/</a:t>
            </a:r>
            <a:r>
              <a:rPr lang="en-US" dirty="0" err="1"/>
              <a:t>Activity.aspx?id</a:t>
            </a:r>
            <a:r>
              <a:rPr lang="en-US" dirty="0"/>
              <a:t>=3565</a:t>
            </a:r>
          </a:p>
          <a:p>
            <a:r>
              <a:rPr lang="en-US" dirty="0" err="1" smtClean="0"/>
              <a:t>Zearn.org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12589" r="55315" b="30118"/>
          <a:stretch/>
        </p:blipFill>
        <p:spPr>
          <a:xfrm>
            <a:off x="8586582" y="1423450"/>
            <a:ext cx="2873830" cy="1258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25" y="2992747"/>
            <a:ext cx="3806281" cy="3319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30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6481" cy="132556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Science Museums Around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806440" cy="4351338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Museum </a:t>
            </a:r>
            <a:r>
              <a:rPr lang="en-US" dirty="0"/>
              <a:t>of Natural History – has a discovery center</a:t>
            </a:r>
          </a:p>
          <a:p>
            <a:pPr fontAlgn="base"/>
            <a:r>
              <a:rPr lang="en-US" dirty="0"/>
              <a:t>Liberty Science </a:t>
            </a:r>
            <a:r>
              <a:rPr lang="en-US" dirty="0" smtClean="0"/>
              <a:t>(New Jersey)</a:t>
            </a:r>
            <a:endParaRPr lang="en-US" dirty="0"/>
          </a:p>
          <a:p>
            <a:pPr fontAlgn="base"/>
            <a:r>
              <a:rPr lang="en-US" dirty="0"/>
              <a:t>New York Hall of Science ( Queens)</a:t>
            </a:r>
          </a:p>
          <a:p>
            <a:pPr fontAlgn="base"/>
            <a:r>
              <a:rPr lang="en-US" dirty="0"/>
              <a:t>New York Aquarium</a:t>
            </a:r>
          </a:p>
          <a:p>
            <a:pPr fontAlgn="base"/>
            <a:r>
              <a:rPr lang="en-US" dirty="0"/>
              <a:t>Intrepid Sea, Space Museum</a:t>
            </a:r>
          </a:p>
          <a:p>
            <a:endParaRPr lang="en-US" dirty="0"/>
          </a:p>
        </p:txBody>
      </p:sp>
      <p:pic>
        <p:nvPicPr>
          <p:cNvPr id="1026" name="Picture 2" descr="mage result for science museum n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19">
            <a:off x="7094688" y="2873079"/>
            <a:ext cx="4153063" cy="2327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6481" cy="1325563"/>
          </a:xfrm>
          <a:solidFill>
            <a:srgbClr val="FFFF00"/>
          </a:solidFill>
        </p:spPr>
        <p:txBody>
          <a:bodyPr/>
          <a:lstStyle/>
          <a:p>
            <a:r>
              <a:rPr lang="en-US" b="1" dirty="0"/>
              <a:t>Keep a Science Journal/ Exploring </a:t>
            </a:r>
            <a:r>
              <a:rPr lang="en-US" b="1" dirty="0" smtClean="0"/>
              <a:t>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79525" cy="4351338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>
                <a:hlinkClick r:id="rId2" tooltip="Original URL: http://Insectlore.com. Click or tap if you trust this link."/>
              </a:rPr>
              <a:t>Insectlore.com</a:t>
            </a:r>
            <a:endParaRPr lang="en-US" dirty="0"/>
          </a:p>
          <a:p>
            <a:pPr fontAlgn="base"/>
            <a:r>
              <a:rPr lang="en-US" dirty="0"/>
              <a:t>Petco</a:t>
            </a:r>
          </a:p>
          <a:p>
            <a:pPr fontAlgn="base"/>
            <a:r>
              <a:rPr lang="en-US" dirty="0"/>
              <a:t>Lakeshore </a:t>
            </a:r>
            <a:r>
              <a:rPr lang="en-US" dirty="0">
                <a:hlinkClick r:id="rId3" tooltip="Original URL: http://Learning.com. Click or tap if you trust this link."/>
              </a:rPr>
              <a:t>Learning.com</a:t>
            </a:r>
            <a:r>
              <a:rPr lang="en-US" dirty="0"/>
              <a:t> (Experiment Journal)</a:t>
            </a:r>
          </a:p>
          <a:p>
            <a:pPr fontAlgn="base"/>
            <a:r>
              <a:rPr lang="en-US" dirty="0"/>
              <a:t>* draw a picture/ diagram</a:t>
            </a:r>
          </a:p>
          <a:p>
            <a:pPr fontAlgn="base"/>
            <a:r>
              <a:rPr lang="en-US" dirty="0"/>
              <a:t> *Explanation </a:t>
            </a:r>
            <a:r>
              <a:rPr lang="en-US" dirty="0" smtClean="0"/>
              <a:t>(What </a:t>
            </a:r>
            <a:r>
              <a:rPr lang="en-US" dirty="0"/>
              <a:t>I did,  What I saw, What Happened, What I learned)</a:t>
            </a:r>
          </a:p>
          <a:p>
            <a:pPr fontAlgn="base"/>
            <a:r>
              <a:rPr lang="en-US" dirty="0"/>
              <a:t> *glossary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6481" cy="1325563"/>
          </a:xfrm>
          <a:solidFill>
            <a:srgbClr val="FFFF00"/>
          </a:solidFill>
        </p:spPr>
        <p:txBody>
          <a:bodyPr/>
          <a:lstStyle/>
          <a:p>
            <a:r>
              <a:rPr lang="en-US" b="1" dirty="0"/>
              <a:t>Simple Science Experiments at Home / Math Connection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79525" cy="4351338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Simple </a:t>
            </a:r>
            <a:r>
              <a:rPr lang="en-US" dirty="0"/>
              <a:t>Science Experiments at home </a:t>
            </a:r>
          </a:p>
          <a:p>
            <a:pPr fontAlgn="base"/>
            <a:r>
              <a:rPr lang="en-US" dirty="0"/>
              <a:t> </a:t>
            </a:r>
            <a:r>
              <a:rPr lang="en-US" u="sng" dirty="0">
                <a:hlinkClick r:id="rId2" tooltip="Original URL: http://www.sciencefun.org/kidszone/experiments/. Click or tap if you trust this link."/>
              </a:rPr>
              <a:t>http://www.sciencefun.org/kidszone/experiments/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6481" cy="1325563"/>
          </a:xfrm>
          <a:solidFill>
            <a:srgbClr val="FFFF00"/>
          </a:solidFill>
        </p:spPr>
        <p:txBody>
          <a:bodyPr/>
          <a:lstStyle/>
          <a:p>
            <a:pPr fontAlgn="base"/>
            <a:r>
              <a:rPr lang="en-US" b="1" u="sng" dirty="0"/>
              <a:t>Science Books to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1449" y="2245408"/>
            <a:ext cx="5391912" cy="4351338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The </a:t>
            </a:r>
            <a:r>
              <a:rPr lang="en-US" dirty="0"/>
              <a:t>Everything Kids’ Science Experiment by Tom Robinson</a:t>
            </a:r>
          </a:p>
          <a:p>
            <a:pPr fontAlgn="base"/>
            <a:r>
              <a:rPr lang="en-US" dirty="0"/>
              <a:t>The Curious Kid </a:t>
            </a:r>
            <a:r>
              <a:rPr lang="en-US" dirty="0" smtClean="0"/>
              <a:t>Science </a:t>
            </a:r>
            <a:r>
              <a:rPr lang="en-US" dirty="0"/>
              <a:t>Book by Asia </a:t>
            </a:r>
            <a:r>
              <a:rPr lang="en-US" dirty="0" err="1"/>
              <a:t>Citro</a:t>
            </a:r>
            <a:endParaRPr lang="en-US" dirty="0"/>
          </a:p>
          <a:p>
            <a:pPr fontAlgn="base"/>
            <a:r>
              <a:rPr lang="en-US" dirty="0"/>
              <a:t>Kitchen Science Lab for Kids by Liz Lee </a:t>
            </a:r>
            <a:r>
              <a:rPr lang="en-US" dirty="0" err="1"/>
              <a:t>Henecke</a:t>
            </a:r>
            <a:endParaRPr lang="en-US" dirty="0"/>
          </a:p>
          <a:p>
            <a:pPr fontAlgn="base"/>
            <a:r>
              <a:rPr lang="en-US" dirty="0"/>
              <a:t>365 Science Activities by </a:t>
            </a:r>
            <a:r>
              <a:rPr lang="en-US" dirty="0" err="1"/>
              <a:t>Minna</a:t>
            </a:r>
            <a:r>
              <a:rPr lang="en-US" dirty="0"/>
              <a:t> Lacey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998">
            <a:off x="621792" y="2452672"/>
            <a:ext cx="4682236" cy="2744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26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3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422" y="1825625"/>
            <a:ext cx="501237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Learn about activities you can do </a:t>
            </a:r>
            <a:r>
              <a:rPr lang="en-US" sz="3200" dirty="0" smtClean="0"/>
              <a:t>with your </a:t>
            </a:r>
            <a:r>
              <a:rPr lang="en-US" sz="3200" dirty="0"/>
              <a:t>child over the summer </a:t>
            </a:r>
            <a:r>
              <a:rPr lang="en-US" sz="3200" dirty="0" smtClean="0"/>
              <a:t>to prepare </a:t>
            </a:r>
            <a:r>
              <a:rPr lang="en-US" sz="3200" dirty="0"/>
              <a:t>them for the next grade </a:t>
            </a:r>
            <a:r>
              <a:rPr lang="en-US" sz="3200" dirty="0" smtClean="0"/>
              <a:t>and the </a:t>
            </a:r>
            <a:r>
              <a:rPr lang="en-US" sz="3200" dirty="0"/>
              <a:t>many programs (some free</a:t>
            </a:r>
            <a:r>
              <a:rPr lang="en-US" sz="3200" dirty="0" smtClean="0"/>
              <a:t>!) available </a:t>
            </a:r>
            <a:r>
              <a:rPr lang="en-US" sz="3200" dirty="0"/>
              <a:t>to NYC children.</a:t>
            </a:r>
          </a:p>
        </p:txBody>
      </p:sp>
      <p:pic>
        <p:nvPicPr>
          <p:cNvPr id="7172" name="Picture 4" descr="mage result for summer learni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503">
            <a:off x="1021249" y="2352334"/>
            <a:ext cx="4412188" cy="370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82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0432"/>
            <a:ext cx="4892675" cy="56560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err="1" smtClean="0"/>
              <a:t>Ms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Sora’s</a:t>
            </a:r>
            <a:r>
              <a:rPr lang="en-US" sz="3200" b="1" dirty="0" smtClean="0"/>
              <a:t> Website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9931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1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70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4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Art:  Here are some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9966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 </a:t>
            </a:r>
            <a:r>
              <a:rPr lang="en-US" dirty="0"/>
              <a:t>to galleries around NY-Chelsea, Lower East Side, Brooklyn</a:t>
            </a:r>
          </a:p>
          <a:p>
            <a:r>
              <a:rPr lang="en-US" dirty="0" smtClean="0"/>
              <a:t>Check </a:t>
            </a:r>
            <a:r>
              <a:rPr lang="en-US" dirty="0"/>
              <a:t>out museum programs and their family events, they </a:t>
            </a:r>
            <a:r>
              <a:rPr lang="en-US" dirty="0" smtClean="0"/>
              <a:t>are often </a:t>
            </a:r>
            <a:r>
              <a:rPr lang="en-US" dirty="0"/>
              <a:t>free</a:t>
            </a:r>
          </a:p>
          <a:p>
            <a:r>
              <a:rPr lang="en-US" dirty="0" smtClean="0"/>
              <a:t>Art </a:t>
            </a:r>
            <a:r>
              <a:rPr lang="en-US" dirty="0"/>
              <a:t>Summer Camps offered through local museums-check </a:t>
            </a:r>
            <a:r>
              <a:rPr lang="en-US" dirty="0" smtClean="0"/>
              <a:t>the Guggenheim</a:t>
            </a:r>
            <a:r>
              <a:rPr lang="en-US" dirty="0"/>
              <a:t>, or Whitney</a:t>
            </a:r>
          </a:p>
          <a:p>
            <a:r>
              <a:rPr lang="en-US" dirty="0" smtClean="0"/>
              <a:t>Public </a:t>
            </a:r>
            <a:r>
              <a:rPr lang="en-US" dirty="0"/>
              <a:t>art installations in our city parks</a:t>
            </a:r>
          </a:p>
          <a:p>
            <a:r>
              <a:rPr lang="en-US" dirty="0" smtClean="0"/>
              <a:t>Encourage </a:t>
            </a:r>
            <a:r>
              <a:rPr lang="en-US" dirty="0"/>
              <a:t>your child to keep a sketchbook</a:t>
            </a:r>
          </a:p>
          <a:p>
            <a:r>
              <a:rPr lang="en-US" dirty="0" smtClean="0"/>
              <a:t>Do </a:t>
            </a:r>
            <a:r>
              <a:rPr lang="en-US" dirty="0"/>
              <a:t>an art project with your child-get some supplies </a:t>
            </a:r>
            <a:r>
              <a:rPr lang="en-US" dirty="0" smtClean="0"/>
              <a:t>at Michaels</a:t>
            </a:r>
            <a:r>
              <a:rPr lang="en-US" dirty="0"/>
              <a:t>, or another art supply store-look on Pinterest </a:t>
            </a:r>
            <a:r>
              <a:rPr lang="en-US" dirty="0" smtClean="0"/>
              <a:t>for ideas</a:t>
            </a:r>
            <a:endParaRPr lang="en-US" dirty="0"/>
          </a:p>
        </p:txBody>
      </p:sp>
      <p:pic>
        <p:nvPicPr>
          <p:cNvPr id="2050" name="Picture 2" descr="mage result for hudson y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863" y="2315687"/>
            <a:ext cx="4419604" cy="3622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75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Art: Examples...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287429" cy="4351338"/>
          </a:xfrm>
        </p:spPr>
        <p:txBody>
          <a:bodyPr>
            <a:normAutofit/>
          </a:bodyPr>
          <a:lstStyle/>
          <a:p>
            <a:r>
              <a:rPr lang="en-US" dirty="0"/>
              <a:t>When looking at art with your child…</a:t>
            </a:r>
          </a:p>
          <a:p>
            <a:pPr lvl="1"/>
            <a:r>
              <a:rPr lang="en-US" dirty="0" smtClean="0"/>
              <a:t>Think </a:t>
            </a:r>
            <a:r>
              <a:rPr lang="en-US" dirty="0"/>
              <a:t>about looking through your child’s eyes…</a:t>
            </a:r>
          </a:p>
          <a:p>
            <a:pPr lvl="1"/>
            <a:r>
              <a:rPr lang="en-US" dirty="0" smtClean="0"/>
              <a:t>Ask</a:t>
            </a:r>
            <a:r>
              <a:rPr lang="en-US" dirty="0"/>
              <a:t>, “open ended questions:” What are you </a:t>
            </a:r>
            <a:r>
              <a:rPr lang="en-US" dirty="0" smtClean="0"/>
              <a:t>wondering?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you think the artist created this piece”? </a:t>
            </a:r>
            <a:r>
              <a:rPr lang="en-US" dirty="0" smtClean="0"/>
              <a:t>What story </a:t>
            </a:r>
            <a:r>
              <a:rPr lang="en-US" dirty="0"/>
              <a:t>do you think the artist is telling </a:t>
            </a:r>
            <a:r>
              <a:rPr lang="en-US" dirty="0" smtClean="0"/>
              <a:t>us?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your child bring a sketchbook with </a:t>
            </a:r>
            <a:r>
              <a:rPr lang="en-US" dirty="0" smtClean="0"/>
              <a:t>him/ her-and </a:t>
            </a:r>
            <a:r>
              <a:rPr lang="en-US" dirty="0"/>
              <a:t>sit </a:t>
            </a:r>
            <a:r>
              <a:rPr lang="en-US" dirty="0" smtClean="0"/>
              <a:t>right in </a:t>
            </a:r>
            <a:r>
              <a:rPr lang="en-US" dirty="0"/>
              <a:t>the gallery, or museum to draw in response to </a:t>
            </a:r>
            <a:r>
              <a:rPr lang="en-US" dirty="0" smtClean="0"/>
              <a:t>what they </a:t>
            </a:r>
            <a:r>
              <a:rPr lang="en-US" dirty="0"/>
              <a:t>sees.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74" y="1939026"/>
            <a:ext cx="3394377" cy="3760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87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65127" cy="1028777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71" y="1513391"/>
            <a:ext cx="680596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are numerous galleries in and around New York, not just in Chelsea</a:t>
            </a:r>
            <a:r>
              <a:rPr lang="en-US" dirty="0" smtClean="0"/>
              <a:t>! Galleries </a:t>
            </a:r>
            <a:r>
              <a:rPr lang="en-US" dirty="0"/>
              <a:t>are always free to the public-just check hours and what’s on view.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Brooklyn Museum offers </a:t>
            </a:r>
            <a:r>
              <a:rPr lang="en-US" dirty="0" smtClean="0"/>
              <a:t>a free </a:t>
            </a:r>
            <a:r>
              <a:rPr lang="en-US" dirty="0"/>
              <a:t>“First Saturday,” of each month-great family activities. Many of the </a:t>
            </a:r>
            <a:r>
              <a:rPr lang="en-US" dirty="0" smtClean="0"/>
              <a:t>other museums </a:t>
            </a:r>
            <a:r>
              <a:rPr lang="en-US" dirty="0"/>
              <a:t>in the city offer similar programs.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special children’s programs at museums such as the Metropolitan, </a:t>
            </a:r>
            <a:r>
              <a:rPr lang="en-US" dirty="0" smtClean="0"/>
              <a:t>the Whitney </a:t>
            </a:r>
            <a:r>
              <a:rPr lang="en-US" dirty="0"/>
              <a:t>and the Guggenheim. Much of this information is available in Time </a:t>
            </a:r>
            <a:r>
              <a:rPr lang="en-US" dirty="0" smtClean="0"/>
              <a:t>Out New </a:t>
            </a:r>
            <a:r>
              <a:rPr lang="en-US" dirty="0"/>
              <a:t>York, which is free on Wednesdays, or in the back of New York Magazine, </a:t>
            </a:r>
            <a:r>
              <a:rPr lang="en-US" dirty="0" smtClean="0"/>
              <a:t>and there </a:t>
            </a:r>
            <a:r>
              <a:rPr lang="en-US" dirty="0"/>
              <a:t>are other publications as </a:t>
            </a:r>
            <a:r>
              <a:rPr lang="en-US" dirty="0" smtClean="0"/>
              <a:t>well.</a:t>
            </a:r>
          </a:p>
          <a:p>
            <a:r>
              <a:rPr lang="en-US" dirty="0" smtClean="0"/>
              <a:t>There’s </a:t>
            </a:r>
            <a:r>
              <a:rPr lang="en-US" dirty="0"/>
              <a:t>a great museum downtown, </a:t>
            </a:r>
            <a:r>
              <a:rPr lang="en-US" dirty="0" smtClean="0"/>
              <a:t>the Children’s </a:t>
            </a:r>
            <a:r>
              <a:rPr lang="en-US" dirty="0"/>
              <a:t>Museum of Art.</a:t>
            </a:r>
          </a:p>
        </p:txBody>
      </p:sp>
      <p:pic>
        <p:nvPicPr>
          <p:cNvPr id="4" name="Picture 2" descr="mage result for muse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65" y="3527411"/>
            <a:ext cx="3910716" cy="3050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mage result for brooklyn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23" y="365125"/>
            <a:ext cx="4125950" cy="280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26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5486"/>
            <a:ext cx="4291361" cy="1062231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/>
              <a:t>ELA -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47" y="1690688"/>
            <a:ext cx="804932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Set </a:t>
            </a:r>
            <a:r>
              <a:rPr lang="en-US" dirty="0"/>
              <a:t>aside a </a:t>
            </a:r>
            <a:r>
              <a:rPr lang="en-US" b="1" dirty="0"/>
              <a:t>consistent time </a:t>
            </a:r>
            <a:r>
              <a:rPr lang="en-US" dirty="0"/>
              <a:t>for reading each day</a:t>
            </a:r>
          </a:p>
          <a:p>
            <a:r>
              <a:rPr lang="en-US" dirty="0" smtClean="0"/>
              <a:t>Students </a:t>
            </a:r>
            <a:r>
              <a:rPr lang="en-US" dirty="0"/>
              <a:t>should be </a:t>
            </a:r>
            <a:r>
              <a:rPr lang="en-US" b="1" dirty="0"/>
              <a:t>reading leveled books </a:t>
            </a:r>
            <a:r>
              <a:rPr lang="en-US" dirty="0"/>
              <a:t>(Scholastic </a:t>
            </a:r>
            <a:r>
              <a:rPr lang="en-US" dirty="0" smtClean="0"/>
              <a:t>Summer Reading </a:t>
            </a:r>
            <a:r>
              <a:rPr lang="en-US" dirty="0"/>
              <a:t>Challenge</a:t>
            </a:r>
            <a:r>
              <a:rPr lang="en-US" dirty="0" smtClean="0"/>
              <a:t>) https://</a:t>
            </a:r>
            <a:r>
              <a:rPr lang="en-US" dirty="0" err="1" smtClean="0"/>
              <a:t>www.scholastic.com</a:t>
            </a:r>
            <a:r>
              <a:rPr lang="en-US" dirty="0" smtClean="0"/>
              <a:t>/summer/home/</a:t>
            </a:r>
            <a:endParaRPr lang="en-US" dirty="0"/>
          </a:p>
          <a:p>
            <a:r>
              <a:rPr lang="en-US" b="1" dirty="0" smtClean="0"/>
              <a:t>Reading </a:t>
            </a:r>
            <a:r>
              <a:rPr lang="en-US" b="1" dirty="0"/>
              <a:t>beyond books </a:t>
            </a:r>
            <a:r>
              <a:rPr lang="en-US" dirty="0"/>
              <a:t>(Magazines, Articles etc.)</a:t>
            </a:r>
          </a:p>
          <a:p>
            <a:r>
              <a:rPr lang="en-US" b="1" dirty="0" smtClean="0"/>
              <a:t>Comprehension </a:t>
            </a:r>
            <a:r>
              <a:rPr lang="en-US" b="1" dirty="0"/>
              <a:t>Questions </a:t>
            </a:r>
            <a:r>
              <a:rPr lang="en-US" dirty="0"/>
              <a:t>(Literal and Inferential)</a:t>
            </a:r>
          </a:p>
          <a:p>
            <a:r>
              <a:rPr lang="en-US" b="1" dirty="0" smtClean="0"/>
              <a:t>Retell</a:t>
            </a:r>
            <a:r>
              <a:rPr lang="en-US" dirty="0" smtClean="0"/>
              <a:t> </a:t>
            </a:r>
            <a:r>
              <a:rPr lang="en-US" dirty="0"/>
              <a:t>(fiction) and </a:t>
            </a:r>
            <a:r>
              <a:rPr lang="en-US" b="1" dirty="0"/>
              <a:t>main idea </a:t>
            </a:r>
            <a:r>
              <a:rPr lang="en-US" dirty="0"/>
              <a:t>(non-fiction)</a:t>
            </a:r>
          </a:p>
          <a:p>
            <a:r>
              <a:rPr lang="en-US" b="1" dirty="0" smtClean="0"/>
              <a:t>Summer </a:t>
            </a:r>
            <a:r>
              <a:rPr lang="en-US" b="1" dirty="0"/>
              <a:t>reading logs</a:t>
            </a:r>
          </a:p>
          <a:p>
            <a:r>
              <a:rPr lang="en-US" b="1" dirty="0" smtClean="0"/>
              <a:t>Library </a:t>
            </a:r>
            <a:r>
              <a:rPr lang="en-US" b="1" dirty="0"/>
              <a:t>visits </a:t>
            </a:r>
            <a:r>
              <a:rPr lang="en-US" dirty="0"/>
              <a:t>- checking out books, summer reading program</a:t>
            </a:r>
          </a:p>
          <a:p>
            <a:r>
              <a:rPr lang="en-US" b="1" dirty="0" smtClean="0"/>
              <a:t>Barnes </a:t>
            </a:r>
            <a:r>
              <a:rPr lang="en-US" b="1" dirty="0"/>
              <a:t>and Noble </a:t>
            </a:r>
            <a:r>
              <a:rPr lang="en-US" dirty="0"/>
              <a:t>- similar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LINK: https://</a:t>
            </a:r>
            <a:r>
              <a:rPr lang="en-US" dirty="0" err="1" smtClean="0"/>
              <a:t>www.developgoodhabits.com</a:t>
            </a:r>
            <a:r>
              <a:rPr lang="en-US" dirty="0" smtClean="0"/>
              <a:t>/reading-log-template/</a:t>
            </a:r>
            <a:endParaRPr lang="en-US" dirty="0"/>
          </a:p>
        </p:txBody>
      </p:sp>
      <p:pic>
        <p:nvPicPr>
          <p:cNvPr id="4098" name="Picture 2" descr="mage result for kids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418">
            <a:off x="6066261" y="458713"/>
            <a:ext cx="5664820" cy="1404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s://ecdn.teacherspayteachers.com/thumbitem/Reading-Log-For-Your-Owl-Theme-1437351817/original-41798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02" y="2030729"/>
            <a:ext cx="3412273" cy="454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59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73" y="365123"/>
            <a:ext cx="3878766" cy="132556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Leveled Reading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54">
            <a:off x="548269" y="2257383"/>
            <a:ext cx="5181600" cy="3759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45566" y="520728"/>
            <a:ext cx="6740912" cy="10143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https://www.k5learning.com/reading-comprehension-worksheets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851">
            <a:off x="6583790" y="2211645"/>
            <a:ext cx="4970732" cy="3851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50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96" y="264764"/>
            <a:ext cx="4837770" cy="132556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56" y="3040727"/>
            <a:ext cx="3466170" cy="2623711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Non-fiction</a:t>
            </a:r>
            <a:r>
              <a:rPr lang="en-US" sz="2000" dirty="0" smtClean="0"/>
              <a:t> </a:t>
            </a:r>
            <a:r>
              <a:rPr lang="en-US" sz="2000" dirty="0"/>
              <a:t>(How to, All about, Scientific Method)</a:t>
            </a:r>
          </a:p>
          <a:p>
            <a:r>
              <a:rPr lang="en-US" sz="2000" b="1" dirty="0" smtClean="0"/>
              <a:t>Narrative</a:t>
            </a:r>
            <a:r>
              <a:rPr lang="en-US" sz="2000" dirty="0" smtClean="0"/>
              <a:t> </a:t>
            </a:r>
            <a:r>
              <a:rPr lang="en-US" sz="2000" dirty="0"/>
              <a:t>- Write a small moment by zooming in on </a:t>
            </a:r>
            <a:r>
              <a:rPr lang="en-US" sz="2000" dirty="0" smtClean="0"/>
              <a:t>a specific </a:t>
            </a:r>
            <a:r>
              <a:rPr lang="en-US" sz="2000" dirty="0"/>
              <a:t>event, storytelling summer </a:t>
            </a:r>
            <a:r>
              <a:rPr lang="en-US" sz="2000" dirty="0" smtClean="0"/>
              <a:t>adventures, writing </a:t>
            </a:r>
            <a:r>
              <a:rPr lang="en-US" sz="2000" dirty="0"/>
              <a:t>character series.</a:t>
            </a:r>
          </a:p>
          <a:p>
            <a:r>
              <a:rPr lang="en-US" sz="2000" b="1" dirty="0" smtClean="0"/>
              <a:t>Editing </a:t>
            </a:r>
            <a:r>
              <a:rPr lang="en-US" sz="2000" b="1" dirty="0"/>
              <a:t>Checklist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33" y="163686"/>
            <a:ext cx="5412059" cy="6694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112">
            <a:off x="3757991" y="3077900"/>
            <a:ext cx="2391820" cy="321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6396" y="1717288"/>
            <a:ext cx="4926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Summer Journal</a:t>
            </a:r>
          </a:p>
          <a:p>
            <a:pPr lvl="1"/>
            <a:r>
              <a:rPr lang="en-US" sz="2000" dirty="0"/>
              <a:t>Opinion: Stating opinions, convincing, providing reasons and examples, letters to friends, family, teacher.</a:t>
            </a:r>
          </a:p>
        </p:txBody>
      </p:sp>
    </p:spTree>
    <p:extLst>
      <p:ext uri="{BB962C8B-B14F-4D97-AF65-F5344CB8AC3E}">
        <p14:creationId xmlns:p14="http://schemas.microsoft.com/office/powerpoint/2010/main" val="2252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Literacy and Art Connection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2949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Make a Vacation journal with pictures or photos you took.</a:t>
            </a:r>
          </a:p>
          <a:p>
            <a:pPr lvl="1"/>
            <a:r>
              <a:rPr lang="en-US" dirty="0"/>
              <a:t>Personalize it!!! Write about your adventure.</a:t>
            </a:r>
          </a:p>
          <a:p>
            <a:r>
              <a:rPr lang="en-US" dirty="0" smtClean="0"/>
              <a:t>Make </a:t>
            </a:r>
            <a:r>
              <a:rPr lang="en-US" dirty="0"/>
              <a:t>a pop-up sketch book that includes writing (</a:t>
            </a:r>
            <a:r>
              <a:rPr lang="en-US" dirty="0" err="1" smtClean="0"/>
              <a:t>quotes,thoughts</a:t>
            </a:r>
            <a:r>
              <a:rPr lang="en-US" dirty="0"/>
              <a:t>, speech bubbles, memorabilia from a trip etc.</a:t>
            </a:r>
          </a:p>
          <a:p>
            <a:r>
              <a:rPr lang="en-US" dirty="0" smtClean="0"/>
              <a:t>Pick </a:t>
            </a:r>
            <a:r>
              <a:rPr lang="en-US" dirty="0"/>
              <a:t>one character from a book and write your own </a:t>
            </a:r>
            <a:r>
              <a:rPr lang="en-US" dirty="0" smtClean="0"/>
              <a:t>story, illustrating </a:t>
            </a:r>
            <a:r>
              <a:rPr lang="en-US" dirty="0"/>
              <a:t>each page as you write. (Narrative/Non-Fiction </a:t>
            </a:r>
            <a:r>
              <a:rPr lang="en-US" dirty="0" smtClean="0"/>
              <a:t>or Fiction</a:t>
            </a:r>
            <a:r>
              <a:rPr lang="en-US" dirty="0"/>
              <a:t>)</a:t>
            </a:r>
          </a:p>
          <a:p>
            <a:r>
              <a:rPr lang="en-US" dirty="0" smtClean="0"/>
              <a:t>Make </a:t>
            </a:r>
            <a:r>
              <a:rPr lang="en-US" dirty="0"/>
              <a:t>puppets from a story you read and write a new narrative</a:t>
            </a:r>
            <a:r>
              <a:rPr lang="en-US" dirty="0" smtClean="0"/>
              <a:t>. Retell </a:t>
            </a:r>
            <a:r>
              <a:rPr lang="en-US" dirty="0"/>
              <a:t>your story to friends and family using puppets. (</a:t>
            </a:r>
            <a:r>
              <a:rPr lang="en-US" dirty="0" smtClean="0"/>
              <a:t>Oral Language </a:t>
            </a:r>
            <a:r>
              <a:rPr lang="en-US" dirty="0"/>
              <a:t>Development)</a:t>
            </a:r>
          </a:p>
        </p:txBody>
      </p:sp>
      <p:pic>
        <p:nvPicPr>
          <p:cNvPr id="6146" name="Picture 2" descr="mage result for writing kid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99" y="2458192"/>
            <a:ext cx="4268613" cy="2778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69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1003</Words>
  <Application>Microsoft Macintosh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Apple Braille</vt:lpstr>
      <vt:lpstr>Calibri</vt:lpstr>
      <vt:lpstr>Calibri Light</vt:lpstr>
      <vt:lpstr>Arial</vt:lpstr>
      <vt:lpstr>Office Theme</vt:lpstr>
      <vt:lpstr>Keeping Your Child Engaged Over the Summer</vt:lpstr>
      <vt:lpstr>Overview</vt:lpstr>
      <vt:lpstr>Art:  Here are some ideas</vt:lpstr>
      <vt:lpstr>Art: Examples...</vt:lpstr>
      <vt:lpstr>Art</vt:lpstr>
      <vt:lpstr>ELA - Reading</vt:lpstr>
      <vt:lpstr>Leveled Reading</vt:lpstr>
      <vt:lpstr>Writing</vt:lpstr>
      <vt:lpstr>Literacy and Art Connection 1</vt:lpstr>
      <vt:lpstr>Literacy Art Connection - 2</vt:lpstr>
      <vt:lpstr>Math</vt:lpstr>
      <vt:lpstr>EngageNY.org</vt:lpstr>
      <vt:lpstr>Math continued...</vt:lpstr>
      <vt:lpstr>Math Resources</vt:lpstr>
      <vt:lpstr>Science Museums Around Town</vt:lpstr>
      <vt:lpstr>Keep a Science Journal/ Exploring Insects</vt:lpstr>
      <vt:lpstr>Simple Science Experiments at Home / Math Connection Measurements</vt:lpstr>
      <vt:lpstr>Science Books to Read</vt:lpstr>
      <vt:lpstr>PowerPoint Presentation</vt:lpstr>
      <vt:lpstr>Ms Sora’s Website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Your Child Engaged Over the Summer</dc:title>
  <dc:creator>Microsoft Office User</dc:creator>
  <cp:lastModifiedBy>Microsoft Office User</cp:lastModifiedBy>
  <cp:revision>15</cp:revision>
  <cp:lastPrinted>2019-05-21T19:09:57Z</cp:lastPrinted>
  <dcterms:created xsi:type="dcterms:W3CDTF">2019-05-21T11:45:56Z</dcterms:created>
  <dcterms:modified xsi:type="dcterms:W3CDTF">2019-05-22T12:02:40Z</dcterms:modified>
</cp:coreProperties>
</file>